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567" r:id="rId3"/>
    <p:sldId id="575" r:id="rId4"/>
    <p:sldId id="571" r:id="rId5"/>
    <p:sldId id="597" r:id="rId6"/>
    <p:sldId id="598" r:id="rId7"/>
    <p:sldId id="599" r:id="rId8"/>
    <p:sldId id="593" r:id="rId9"/>
    <p:sldId id="596" r:id="rId10"/>
    <p:sldId id="305" r:id="rId11"/>
  </p:sldIdLst>
  <p:sldSz cx="10693400" cy="7561263"/>
  <p:notesSz cx="6858000" cy="9144000"/>
  <p:defaultTextStyle>
    <a:defPPr>
      <a:defRPr lang="zh-TW"/>
    </a:defPPr>
    <a:lvl1pPr marL="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  <p:cmAuthor id="2" name="安志 袁" initials="安志" lastIdx="4" clrIdx="1">
    <p:extLst>
      <p:ext uri="{19B8F6BF-5375-455C-9EA6-DF929625EA0E}">
        <p15:presenceInfo xmlns:p15="http://schemas.microsoft.com/office/powerpoint/2012/main" userId="fa640b77479c2716" providerId="Windows Live"/>
      </p:ext>
    </p:extLst>
  </p:cmAuthor>
  <p:cmAuthor id="3" name="user" initials="u" lastIdx="4" clrIdx="2">
    <p:extLst>
      <p:ext uri="{19B8F6BF-5375-455C-9EA6-DF929625EA0E}">
        <p15:presenceInfo xmlns:p15="http://schemas.microsoft.com/office/powerpoint/2012/main" userId="c434d28bbdadff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866CA6"/>
    <a:srgbClr val="00B050"/>
    <a:srgbClr val="9467BD"/>
    <a:srgbClr val="D62627"/>
    <a:srgbClr val="1F77B4"/>
    <a:srgbClr val="FF7F0C"/>
    <a:srgbClr val="2CA02C"/>
    <a:srgbClr val="00FF00"/>
    <a:srgbClr val="0904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082" autoAdjust="0"/>
  </p:normalViewPr>
  <p:slideViewPr>
    <p:cSldViewPr snapToGrid="0">
      <p:cViewPr varScale="1">
        <p:scale>
          <a:sx n="103" d="100"/>
          <a:sy n="103" d="100"/>
        </p:scale>
        <p:origin x="1338" y="120"/>
      </p:cViewPr>
      <p:guideLst>
        <p:guide orient="horz" pos="2382"/>
        <p:guide pos="33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-2892" y="-108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7E232-5BD3-474B-93D4-BBE4BE861F87}" type="datetimeFigureOut">
              <a:rPr lang="zh-TW" altLang="en-US" smtClean="0"/>
              <a:pPr/>
              <a:t>2024/3/20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EF382-94E5-4172-8ACD-912DFC53CC8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004888" y="685800"/>
            <a:ext cx="48482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everyone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today’s presenter </a:t>
            </a:r>
            <a:r>
              <a:rPr lang="en-US" altLang="zh-TW" sz="1369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siang</a:t>
            </a:r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I’m going to share some of my present work in source separation problem. My topic is comparative studies of source separation using semi-blind and blind source separation approaches.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8171"/>
          </a:xfrm>
          <a:prstGeom prst="rect">
            <a:avLst/>
          </a:prstGeom>
        </p:spPr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74319" y="3780631"/>
            <a:ext cx="3211704" cy="206147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1108"/>
              </a:spcAft>
              <a:buNone/>
              <a:defRPr sz="1800" b="1" baseline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84985" y="7057179"/>
            <a:ext cx="3190372" cy="353560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5695" y="1581151"/>
            <a:ext cx="7037706" cy="5981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021995" y="3368041"/>
            <a:ext cx="6069825" cy="1089659"/>
          </a:xfrm>
        </p:spPr>
        <p:txBody>
          <a:bodyPr anchor="t"/>
          <a:lstStyle>
            <a:lvl1pPr algn="l">
              <a:lnSpc>
                <a:spcPct val="150000"/>
              </a:lnSpc>
              <a:defRPr sz="3000"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6E325-F822-4212-9386-9D4612C75CEF}" type="datetime1">
              <a:rPr lang="zh-TW" altLang="en-US" smtClean="0"/>
              <a:pPr/>
              <a:t>2024/3/20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78465-DAD5-498D-AB4D-55D7C9B8665B}" type="datetime1">
              <a:rPr lang="zh-TW" altLang="en-US" smtClean="0"/>
              <a:pPr/>
              <a:t>2024/3/20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398775" y="302804"/>
            <a:ext cx="2606516" cy="645157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79227" y="302804"/>
            <a:ext cx="7641325" cy="645157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81225-2E08-4068-AF70-2DD867CA63A5}" type="datetime1">
              <a:rPr lang="zh-TW" altLang="en-US" smtClean="0"/>
              <a:pPr/>
              <a:t>2024/3/20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472440"/>
            <a:ext cx="7123429" cy="633276"/>
          </a:xfrm>
        </p:spPr>
        <p:txBody>
          <a:bodyPr/>
          <a:lstStyle>
            <a:lvl1pPr>
              <a:lnSpc>
                <a:spcPts val="3692"/>
              </a:lnSpc>
              <a:spcAft>
                <a:spcPts val="0"/>
              </a:spcAft>
              <a:defRPr sz="2800" baseline="0"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2024/3/20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534670" y="1251314"/>
            <a:ext cx="9744710" cy="5759085"/>
          </a:xfrm>
        </p:spPr>
        <p:txBody>
          <a:bodyPr>
            <a:normAutofit/>
          </a:bodyPr>
          <a:lstStyle>
            <a:lvl1pPr marL="316531" indent="-316531">
              <a:buFont typeface="Arial" panose="020B0604020202020204" pitchFamily="34" charset="0"/>
              <a:buChar char="•"/>
              <a:defRPr sz="2200" b="1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685817" indent="-263776">
              <a:lnSpc>
                <a:spcPts val="2900"/>
              </a:lnSpc>
              <a:buFont typeface="Arial" panose="020B0604020202020204" pitchFamily="34" charset="0"/>
              <a:buChar char="•"/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19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21999" y="2768698"/>
            <a:ext cx="6143483" cy="3092219"/>
          </a:xfrm>
        </p:spPr>
        <p:txBody>
          <a:bodyPr anchor="ctr"/>
          <a:lstStyle>
            <a:lvl1pPr algn="l">
              <a:defRPr sz="2954" b="1" cap="all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91527" y="2768698"/>
            <a:ext cx="3329564" cy="3092219"/>
          </a:xfrm>
        </p:spPr>
        <p:txBody>
          <a:bodyPr anchor="ctr">
            <a:normAutofit/>
          </a:bodyPr>
          <a:lstStyle>
            <a:lvl1pPr marL="0" indent="0">
              <a:buNone/>
              <a:defRPr sz="1662" b="1">
                <a:solidFill>
                  <a:schemeClr val="bg1"/>
                </a:solidFill>
              </a:defRPr>
            </a:lvl1pPr>
            <a:lvl2pPr marL="422041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900963" y="7027084"/>
            <a:ext cx="1262705" cy="383655"/>
          </a:xfrm>
        </p:spPr>
        <p:txBody>
          <a:bodyPr/>
          <a:lstStyle/>
          <a:p>
            <a:fld id="{50560A66-ECFC-4337-915D-48C9454D627A}" type="datetime1">
              <a:rPr lang="zh-TW" altLang="en-US" smtClean="0"/>
              <a:pPr/>
              <a:t>2024/3/20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79918" y="7027084"/>
            <a:ext cx="3182237" cy="383655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325725" y="7027084"/>
            <a:ext cx="833005" cy="383655"/>
          </a:xfrm>
        </p:spPr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79227" y="1258939"/>
            <a:ext cx="4640474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416179" y="1258939"/>
            <a:ext cx="4901301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29B8-7A7D-4F55-BAE5-6A7151E1BCDB}" type="datetime1">
              <a:rPr lang="zh-TW" altLang="en-US" smtClean="0"/>
              <a:pPr/>
              <a:t>2024/3/20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495300"/>
            <a:ext cx="7443470" cy="58674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305913"/>
            <a:ext cx="4724775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34670" y="2103120"/>
            <a:ext cx="4724775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432101" y="1305913"/>
            <a:ext cx="4726631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432101" y="2103120"/>
            <a:ext cx="4726631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48231-0C7F-43D8-9B50-6B0CF2A67FFA}" type="datetime1">
              <a:rPr lang="zh-TW" altLang="en-US" smtClean="0"/>
              <a:pPr/>
              <a:t>2024/3/20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18B44-EDFC-409F-93DD-EF5C89251185}" type="datetime1">
              <a:rPr lang="zh-TW" altLang="en-US" smtClean="0"/>
              <a:pPr/>
              <a:t>2024/3/20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5369-9B42-4CFE-8058-BF22F9445AB6}" type="datetime1">
              <a:rPr lang="zh-TW" altLang="en-US" smtClean="0"/>
              <a:pPr/>
              <a:t>2024/3/20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80823" y="301053"/>
            <a:ext cx="5977908" cy="6453328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34671" y="1582267"/>
            <a:ext cx="3518055" cy="5172114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6EB90-F6B3-43F2-B8ED-716935D380ED}" type="datetime1">
              <a:rPr lang="zh-TW" altLang="en-US" smtClean="0"/>
              <a:pPr/>
              <a:t>2024/3/20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25E1-F446-4E68-B769-0621D99AE5A5}" type="datetime1">
              <a:rPr lang="zh-TW" altLang="en-US" smtClean="0"/>
              <a:pPr/>
              <a:t>2024/3/20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2.jpg"/>
          <p:cNvPicPr>
            <a:picLocks noChangeAspect="1"/>
          </p:cNvPicPr>
          <p:nvPr userDrawn="1"/>
        </p:nvPicPr>
        <p:blipFill rotWithShape="1">
          <a:blip r:embed="rId13" cstate="print"/>
          <a:srcRect t="92720"/>
          <a:stretch/>
        </p:blipFill>
        <p:spPr>
          <a:xfrm>
            <a:off x="0" y="7140999"/>
            <a:ext cx="10693400" cy="420264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34670" y="471019"/>
            <a:ext cx="7443470" cy="633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424940"/>
            <a:ext cx="9744710" cy="5396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00909" y="7179099"/>
            <a:ext cx="2920472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465338" y="13363"/>
            <a:ext cx="2228062" cy="56111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7871460" y="7140999"/>
            <a:ext cx="2821940" cy="4231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190523" y="7194340"/>
            <a:ext cx="12627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568A7A41-D8CA-466B-BE5A-95AC065E72BC}" type="datetime1">
              <a:rPr lang="zh-TW" altLang="en-US" smtClean="0"/>
              <a:pPr/>
              <a:t>2024/3/20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615285" y="7194340"/>
            <a:ext cx="8330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844083" rtl="0" eaLnBrk="1" latinLnBrk="0" hangingPunct="1">
        <a:spcBef>
          <a:spcPct val="0"/>
        </a:spcBef>
        <a:spcAft>
          <a:spcPts val="1108"/>
        </a:spcAft>
        <a:buNone/>
        <a:defRPr sz="2585" b="1" kern="1200">
          <a:solidFill>
            <a:schemeClr val="tx1"/>
          </a:solidFill>
          <a:latin typeface="Times New Roman" panose="02020603050405020304" pitchFamily="18" charset="0"/>
          <a:ea typeface="微軟正黑體" pitchFamily="34" charset="-120"/>
          <a:cs typeface="Times New Roman" panose="02020603050405020304" pitchFamily="18" charset="0"/>
        </a:defRPr>
      </a:lvl1pPr>
    </p:titleStyle>
    <p:bodyStyle>
      <a:lvl1pPr marL="316531" indent="-316531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n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marL="685817" indent="-263776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l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2pPr>
      <a:lvl3pPr marL="1055103" indent="-211021" algn="l" defTabSz="844083" rtl="0" eaLnBrk="1" latinLnBrk="0" hangingPunct="1">
        <a:spcBef>
          <a:spcPts val="0"/>
        </a:spcBef>
        <a:spcAft>
          <a:spcPts val="1108"/>
        </a:spcAft>
        <a:buSzPct val="65000"/>
        <a:buFont typeface="Wingdings" pitchFamily="2" charset="2"/>
        <a:buChar char="u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3pPr>
      <a:lvl4pPr marL="1477145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–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4pPr>
      <a:lvl5pPr marL="1899186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»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5pPr>
      <a:lvl6pPr marL="2321227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2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110099" y="2678883"/>
            <a:ext cx="6583301" cy="3828838"/>
          </a:xfrm>
        </p:spPr>
        <p:txBody>
          <a:bodyPr/>
          <a:lstStyle/>
          <a:p>
            <a:r>
              <a:rPr lang="en-US" altLang="zh-TW" sz="2800"/>
              <a:t>Blind estimation of acoustic transfer functions (ATFs) and dereverberation based on convolutive transfer functions (CTFs)</a:t>
            </a:r>
            <a:br>
              <a:rPr lang="zh-TW" altLang="en-US" sz="4000"/>
            </a:br>
            <a:br>
              <a:rPr lang="en-US" altLang="zh-TW" sz="3200"/>
            </a:br>
            <a:br>
              <a:rPr lang="en-US" altLang="zh-TW"/>
            </a:br>
            <a:r>
              <a:rPr lang="en-US" altLang="zh-TW" sz="2000" b="0">
                <a:solidFill>
                  <a:srgbClr val="8A0045"/>
                </a:solidFill>
              </a:rPr>
              <a:t>Date</a:t>
            </a:r>
            <a:r>
              <a:rPr lang="zh-TW" altLang="en-US" sz="2000" b="0">
                <a:solidFill>
                  <a:srgbClr val="8A0045"/>
                </a:solidFill>
              </a:rPr>
              <a:t>：</a:t>
            </a:r>
            <a:r>
              <a:rPr lang="en-US" altLang="zh-TW" sz="2000" b="0">
                <a:solidFill>
                  <a:srgbClr val="8A0045"/>
                </a:solidFill>
              </a:rPr>
              <a:t>2024. 03. 20</a:t>
            </a:r>
            <a:endParaRPr lang="zh-TW" altLang="en-US" sz="2000">
              <a:solidFill>
                <a:srgbClr val="8A0045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0437" y="4974949"/>
            <a:ext cx="2740741" cy="1803223"/>
          </a:xfrm>
        </p:spPr>
        <p:txBody>
          <a:bodyPr>
            <a:noAutofit/>
          </a:bodyPr>
          <a:lstStyle/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Telecom Electroacoustics Audio(TEA) Lab</a:t>
            </a:r>
          </a:p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Presenter:</a:t>
            </a:r>
          </a:p>
          <a:p>
            <a:pPr algn="just"/>
            <a:r>
              <a:rPr lang="en-US" altLang="zh-TW" sz="2000" err="1">
                <a:solidFill>
                  <a:schemeClr val="tx1"/>
                </a:solidFill>
                <a:cs typeface="Times New Roman" panose="02020603050405020304" pitchFamily="18" charset="0"/>
              </a:rPr>
              <a:t>Anchi</a:t>
            </a:r>
            <a:r>
              <a:rPr lang="zh-TW" alt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Yuan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2DF9-BA02-4897-9B8C-8088DB42A5D8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2024/3/20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2024/3/20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C2E273F-1411-4F94-88EF-92FD88F41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67" y="653142"/>
            <a:ext cx="5672227" cy="5794311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84CE19F-D234-40C7-A195-8E9093C94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507" y="2277268"/>
            <a:ext cx="4400893" cy="300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98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Outline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2024/3/20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534669" y="1251314"/>
            <a:ext cx="10335493" cy="5759085"/>
          </a:xfrm>
        </p:spPr>
        <p:txBody>
          <a:bodyPr>
            <a:normAutofit/>
          </a:bodyPr>
          <a:lstStyle/>
          <a:p>
            <a:r>
              <a:rPr lang="en-US" altLang="zh-TW" sz="2400" b="0">
                <a:cs typeface="Times New Roman" panose="02020603050405020304" pitchFamily="18" charset="0"/>
              </a:rPr>
              <a:t>Experiment setting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Experiment results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859497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01" y="100214"/>
            <a:ext cx="7123429" cy="633276"/>
          </a:xfrm>
        </p:spPr>
        <p:txBody>
          <a:bodyPr/>
          <a:lstStyle/>
          <a:p>
            <a:r>
              <a:rPr lang="en-US" altLang="zh-TW"/>
              <a:t>Experiment setting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2024/3/20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578C12A-002C-4C53-845E-A8C69542C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077" y="1026471"/>
            <a:ext cx="9744710" cy="5759085"/>
          </a:xfrm>
        </p:spPr>
        <p:txBody>
          <a:bodyPr>
            <a:normAutofit/>
          </a:bodyPr>
          <a:lstStyle/>
          <a:p>
            <a:r>
              <a:rPr lang="en-US" altLang="zh-TW" sz="2400" b="0">
                <a:cs typeface="Times New Roman" panose="02020603050405020304" pitchFamily="18" charset="0"/>
              </a:rPr>
              <a:t>Experiment place : listening room (</a:t>
            </a:r>
            <a:r>
              <a:rPr lang="zh-TW" altLang="en-US" sz="2400" b="0">
                <a:cs typeface="Times New Roman" panose="02020603050405020304" pitchFamily="18" charset="0"/>
              </a:rPr>
              <a:t>聆聽室</a:t>
            </a:r>
            <a:r>
              <a:rPr lang="en-US" altLang="zh-TW" sz="2400" b="0"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Measured</a:t>
            </a:r>
            <a:r>
              <a:rPr lang="zh-TW" altLang="en-US" sz="2400" b="0">
                <a:cs typeface="Times New Roman" panose="02020603050405020304" pitchFamily="18" charset="0"/>
              </a:rPr>
              <a:t> </a:t>
            </a:r>
            <a:r>
              <a:rPr lang="en-US" altLang="zh-TW" sz="2400" b="0">
                <a:cs typeface="Times New Roman" panose="02020603050405020304" pitchFamily="18" charset="0"/>
              </a:rPr>
              <a:t>reverberation time T</a:t>
            </a:r>
            <a:r>
              <a:rPr lang="en-US" altLang="zh-TW" sz="2400" b="0" baseline="-25000">
                <a:cs typeface="Times New Roman" panose="02020603050405020304" pitchFamily="18" charset="0"/>
              </a:rPr>
              <a:t>60 </a:t>
            </a:r>
            <a:r>
              <a:rPr lang="en-US" altLang="zh-TW" sz="2400" b="0">
                <a:cs typeface="Times New Roman" panose="02020603050405020304" pitchFamily="18" charset="0"/>
              </a:rPr>
              <a:t> = 0.17s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Array type : Uniform linear array (ULA)</a:t>
            </a:r>
            <a:endParaRPr lang="zh-TW" altLang="en-US" sz="2400" b="0">
              <a:cs typeface="Times New Roman" panose="02020603050405020304" pitchFamily="18" charset="0"/>
            </a:endParaRPr>
          </a:p>
          <a:p>
            <a:r>
              <a:rPr lang="en-US" altLang="zh-TW" sz="2400" b="0">
                <a:cs typeface="Times New Roman" panose="02020603050405020304" pitchFamily="18" charset="0"/>
              </a:rPr>
              <a:t>Number </a:t>
            </a:r>
            <a:r>
              <a:rPr lang="en-US" altLang="zh-TW" sz="2400" b="0" dirty="0">
                <a:cs typeface="Times New Roman" panose="02020603050405020304" pitchFamily="18" charset="0"/>
              </a:rPr>
              <a:t>of microphones </a:t>
            </a:r>
            <a:r>
              <a:rPr lang="en-US" altLang="zh-TW" sz="2400" b="0">
                <a:cs typeface="Times New Roman" panose="02020603050405020304" pitchFamily="18" charset="0"/>
              </a:rPr>
              <a:t>= 6</a:t>
            </a:r>
            <a:endParaRPr lang="en-US" altLang="zh-TW" sz="2400" b="0" dirty="0">
              <a:cs typeface="Times New Roman" panose="02020603050405020304" pitchFamily="18" charset="0"/>
            </a:endParaRPr>
          </a:p>
          <a:p>
            <a:r>
              <a:rPr lang="en-US" altLang="zh-TW" sz="2400" b="0" dirty="0">
                <a:cs typeface="Times New Roman" panose="02020603050405020304" pitchFamily="18" charset="0"/>
              </a:rPr>
              <a:t>Spacing </a:t>
            </a:r>
            <a:r>
              <a:rPr lang="en-US" altLang="zh-TW" sz="2400" b="0">
                <a:cs typeface="Times New Roman" panose="02020603050405020304" pitchFamily="18" charset="0"/>
              </a:rPr>
              <a:t>= 0.07m (7cm</a:t>
            </a:r>
            <a:r>
              <a:rPr lang="en-US" altLang="zh-TW" sz="2400" b="0" dirty="0"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sz="2400" b="0" dirty="0">
                <a:cs typeface="Times New Roman" panose="02020603050405020304" pitchFamily="18" charset="0"/>
              </a:rPr>
              <a:t>Aperture </a:t>
            </a:r>
            <a:r>
              <a:rPr lang="en-US" altLang="zh-TW" sz="2400" b="0">
                <a:cs typeface="Times New Roman" panose="02020603050405020304" pitchFamily="18" charset="0"/>
              </a:rPr>
              <a:t>= (6-1)*0.07 = 0.35m </a:t>
            </a:r>
            <a:endParaRPr lang="en-US" altLang="zh-TW" sz="2400" b="0" dirty="0">
              <a:cs typeface="Times New Roman" panose="02020603050405020304" pitchFamily="18" charset="0"/>
            </a:endParaRPr>
          </a:p>
          <a:p>
            <a:r>
              <a:rPr lang="en-US" altLang="zh-TW" sz="2400" b="0">
                <a:cs typeface="Times New Roman" panose="02020603050405020304" pitchFamily="18" charset="0"/>
              </a:rPr>
              <a:t>Sampling </a:t>
            </a:r>
            <a:r>
              <a:rPr lang="en-US" altLang="zh-TW" sz="2400" b="0" dirty="0">
                <a:cs typeface="Times New Roman" panose="02020603050405020304" pitchFamily="18" charset="0"/>
              </a:rPr>
              <a:t>frequency </a:t>
            </a:r>
            <a:r>
              <a:rPr lang="en-US" altLang="zh-TW" sz="2400" b="0">
                <a:cs typeface="Times New Roman" panose="02020603050405020304" pitchFamily="18" charset="0"/>
              </a:rPr>
              <a:t>= 48kHz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Source type : white noise</a:t>
            </a:r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272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78CD695-C2C2-44C0-900F-7DD234221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878" y="3866479"/>
            <a:ext cx="4320000" cy="3240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114" y="79050"/>
            <a:ext cx="7760245" cy="633276"/>
          </a:xfrm>
        </p:spPr>
        <p:txBody>
          <a:bodyPr/>
          <a:lstStyle/>
          <a:p>
            <a:r>
              <a:rPr lang="en-US" altLang="zh-TW"/>
              <a:t>Experiment</a:t>
            </a:r>
            <a:r>
              <a:rPr lang="en-US" altLang="zh-TW" sz="2800"/>
              <a:t> results (Kalman stationary, first mic)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2024/3/20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8380DBA0-2B7E-46A3-A3B3-0D6F9C72596F}"/>
              </a:ext>
            </a:extLst>
          </p:cNvPr>
          <p:cNvSpPr/>
          <p:nvPr/>
        </p:nvSpPr>
        <p:spPr>
          <a:xfrm>
            <a:off x="3654126" y="6380170"/>
            <a:ext cx="214604" cy="2519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EE441FE0-80BF-4C18-A2EC-8C770BAC1163}"/>
              </a:ext>
            </a:extLst>
          </p:cNvPr>
          <p:cNvCxnSpPr>
            <a:cxnSpLocks/>
          </p:cNvCxnSpPr>
          <p:nvPr/>
        </p:nvCxnSpPr>
        <p:spPr>
          <a:xfrm flipH="1" flipV="1">
            <a:off x="2282395" y="5105452"/>
            <a:ext cx="1306286" cy="1358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2A526CF-1257-42E9-8A26-C46E4884A17D}"/>
              </a:ext>
            </a:extLst>
          </p:cNvPr>
          <p:cNvSpPr txBox="1"/>
          <p:nvPr/>
        </p:nvSpPr>
        <p:spPr>
          <a:xfrm>
            <a:off x="500909" y="4202468"/>
            <a:ext cx="3033305" cy="724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direct </a:t>
            </a:r>
            <a:r>
              <a:rPr lang="en-US" altLang="zh-TW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sound of first mic</a:t>
            </a:r>
            <a:r>
              <a:rPr lang="en-US" altLang="zh-TW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does not match.</a:t>
            </a:r>
            <a:endParaRPr lang="zh-TW" alt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4FA2C45-F623-4EE1-A1FB-D2D921D8F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878" y="669403"/>
            <a:ext cx="43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3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30967AB4-AC50-491A-9C80-3119B8DE2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321" y="3780631"/>
            <a:ext cx="4320000" cy="3240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114" y="79050"/>
            <a:ext cx="8114808" cy="633276"/>
          </a:xfrm>
        </p:spPr>
        <p:txBody>
          <a:bodyPr/>
          <a:lstStyle/>
          <a:p>
            <a:r>
              <a:rPr lang="en-US" altLang="zh-TW"/>
              <a:t>Experiment</a:t>
            </a:r>
            <a:r>
              <a:rPr lang="en-US" altLang="zh-TW" sz="2800"/>
              <a:t> results (Kalman stationary, second mic)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2024/3/20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D727F86E-B94D-443E-9A5B-B7472FEA9F0E}"/>
              </a:ext>
            </a:extLst>
          </p:cNvPr>
          <p:cNvSpPr/>
          <p:nvPr/>
        </p:nvSpPr>
        <p:spPr>
          <a:xfrm>
            <a:off x="3342655" y="4544803"/>
            <a:ext cx="214604" cy="2519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63EA770D-FDD0-412C-858E-1D6ACDCE6FAC}"/>
              </a:ext>
            </a:extLst>
          </p:cNvPr>
          <p:cNvCxnSpPr>
            <a:cxnSpLocks/>
          </p:cNvCxnSpPr>
          <p:nvPr/>
        </p:nvCxnSpPr>
        <p:spPr>
          <a:xfrm flipH="1" flipV="1">
            <a:off x="1970924" y="3270085"/>
            <a:ext cx="1306286" cy="1358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054BFDF-ADB3-4919-8CF0-0447A2D13A2A}"/>
              </a:ext>
            </a:extLst>
          </p:cNvPr>
          <p:cNvSpPr txBox="1"/>
          <p:nvPr/>
        </p:nvSpPr>
        <p:spPr>
          <a:xfrm>
            <a:off x="0" y="2466678"/>
            <a:ext cx="3033305" cy="724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early reflection </a:t>
            </a:r>
            <a:r>
              <a:rPr lang="en-US" altLang="zh-TW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second mic</a:t>
            </a:r>
            <a:r>
              <a:rPr lang="en-US" altLang="zh-TW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does not match.</a:t>
            </a:r>
            <a:endParaRPr lang="zh-TW" alt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DA86CB04-E038-4FB6-9ED1-EB5489A67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103" y="621519"/>
            <a:ext cx="43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65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DB36A8D4-ED8C-4DB6-9CB8-56D8038ED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878" y="3821646"/>
            <a:ext cx="4320000" cy="3240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114" y="79050"/>
            <a:ext cx="8264098" cy="633276"/>
          </a:xfrm>
        </p:spPr>
        <p:txBody>
          <a:bodyPr/>
          <a:lstStyle/>
          <a:p>
            <a:r>
              <a:rPr lang="en-US" altLang="zh-TW"/>
              <a:t>Experiment</a:t>
            </a:r>
            <a:r>
              <a:rPr lang="en-US" altLang="zh-TW" sz="2800"/>
              <a:t> results (Kalman nonstationary, first mic)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2024/3/20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8380DBA0-2B7E-46A3-A3B3-0D6F9C72596F}"/>
              </a:ext>
            </a:extLst>
          </p:cNvPr>
          <p:cNvSpPr/>
          <p:nvPr/>
        </p:nvSpPr>
        <p:spPr>
          <a:xfrm>
            <a:off x="3641191" y="6377730"/>
            <a:ext cx="214604" cy="2519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EE441FE0-80BF-4C18-A2EC-8C770BAC1163}"/>
              </a:ext>
            </a:extLst>
          </p:cNvPr>
          <p:cNvCxnSpPr>
            <a:cxnSpLocks/>
          </p:cNvCxnSpPr>
          <p:nvPr/>
        </p:nvCxnSpPr>
        <p:spPr>
          <a:xfrm flipH="1" flipV="1">
            <a:off x="2282395" y="5105452"/>
            <a:ext cx="1306286" cy="1358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2A526CF-1257-42E9-8A26-C46E4884A17D}"/>
              </a:ext>
            </a:extLst>
          </p:cNvPr>
          <p:cNvSpPr txBox="1"/>
          <p:nvPr/>
        </p:nvSpPr>
        <p:spPr>
          <a:xfrm>
            <a:off x="500909" y="4202468"/>
            <a:ext cx="3033305" cy="724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direct </a:t>
            </a:r>
            <a:r>
              <a:rPr lang="en-US" altLang="zh-TW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sound of first mic</a:t>
            </a:r>
            <a:r>
              <a:rPr lang="en-US" altLang="zh-TW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does not match.</a:t>
            </a:r>
            <a:endParaRPr lang="zh-TW" alt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4FA2C45-F623-4EE1-A1FB-D2D921D8F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878" y="669403"/>
            <a:ext cx="43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66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92476AA0-30DF-4CBD-AC70-9852978C6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103" y="3699744"/>
            <a:ext cx="4320000" cy="3240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114" y="79050"/>
            <a:ext cx="8600000" cy="633276"/>
          </a:xfrm>
        </p:spPr>
        <p:txBody>
          <a:bodyPr/>
          <a:lstStyle/>
          <a:p>
            <a:r>
              <a:rPr lang="en-US" altLang="zh-TW"/>
              <a:t>Experiment</a:t>
            </a:r>
            <a:r>
              <a:rPr lang="en-US" altLang="zh-TW" sz="2800"/>
              <a:t> results (Kalman nonstationary, second mic)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2024/3/20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D727F86E-B94D-443E-9A5B-B7472FEA9F0E}"/>
              </a:ext>
            </a:extLst>
          </p:cNvPr>
          <p:cNvSpPr/>
          <p:nvPr/>
        </p:nvSpPr>
        <p:spPr>
          <a:xfrm>
            <a:off x="3421381" y="4700574"/>
            <a:ext cx="214604" cy="2519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63EA770D-FDD0-412C-858E-1D6ACDCE6FAC}"/>
              </a:ext>
            </a:extLst>
          </p:cNvPr>
          <p:cNvCxnSpPr>
            <a:cxnSpLocks/>
          </p:cNvCxnSpPr>
          <p:nvPr/>
        </p:nvCxnSpPr>
        <p:spPr>
          <a:xfrm flipH="1" flipV="1">
            <a:off x="2045569" y="3421761"/>
            <a:ext cx="1306286" cy="1358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054BFDF-ADB3-4919-8CF0-0447A2D13A2A}"/>
              </a:ext>
            </a:extLst>
          </p:cNvPr>
          <p:cNvSpPr txBox="1"/>
          <p:nvPr/>
        </p:nvSpPr>
        <p:spPr>
          <a:xfrm>
            <a:off x="0" y="2697588"/>
            <a:ext cx="3033305" cy="724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early reflection </a:t>
            </a:r>
            <a:r>
              <a:rPr lang="en-US" altLang="zh-TW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second mic</a:t>
            </a:r>
            <a:r>
              <a:rPr lang="en-US" altLang="zh-TW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does not match.</a:t>
            </a:r>
            <a:endParaRPr lang="zh-TW" alt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DA86CB04-E038-4FB6-9ED1-EB5489A67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103" y="621519"/>
            <a:ext cx="43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43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9308232" cy="633276"/>
          </a:xfrm>
        </p:spPr>
        <p:txBody>
          <a:bodyPr/>
          <a:lstStyle/>
          <a:p>
            <a:r>
              <a:rPr lang="en-US" altLang="zh-TW"/>
              <a:t>Experiment results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2024/3/20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B3C85A7A-6ABF-4629-8D94-9179BED9C4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947306"/>
              </p:ext>
            </p:extLst>
          </p:nvPr>
        </p:nvGraphicFramePr>
        <p:xfrm>
          <a:off x="2296315" y="4394523"/>
          <a:ext cx="6100768" cy="13952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77166">
                  <a:extLst>
                    <a:ext uri="{9D8B030D-6E8A-4147-A177-3AD203B41FA5}">
                      <a16:colId xmlns:a16="http://schemas.microsoft.com/office/drawing/2014/main" val="302551452"/>
                    </a:ext>
                  </a:extLst>
                </a:gridCol>
                <a:gridCol w="1623602">
                  <a:extLst>
                    <a:ext uri="{9D8B030D-6E8A-4147-A177-3AD203B41FA5}">
                      <a16:colId xmlns:a16="http://schemas.microsoft.com/office/drawing/2014/main" val="105269062"/>
                    </a:ext>
                  </a:extLst>
                </a:gridCol>
              </a:tblGrid>
              <a:tr h="46507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NRMSPM(dB)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4278383"/>
                  </a:ext>
                </a:extLst>
              </a:tr>
              <a:tr h="46507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Kalman stationary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800" b="0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-5.3631</a:t>
                      </a:r>
                      <a:endParaRPr lang="zh-TW" sz="1800" b="0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9274771"/>
                  </a:ext>
                </a:extLst>
              </a:tr>
              <a:tr h="46507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Kalman nonstationary</a:t>
                      </a:r>
                      <a:endParaRPr lang="zh-TW" alt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-5.0719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1560576"/>
                  </a:ext>
                </a:extLst>
              </a:tr>
            </a:tbl>
          </a:graphicData>
        </a:graphic>
      </p:graphicFrame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E95F3A83-7F39-4139-9B14-10D2CEFC59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3009" y="1296322"/>
          <a:ext cx="9947381" cy="2551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1" name="Equation" r:id="rId3" imgW="5841720" imgH="1498320" progId="Equation.DSMT4">
                  <p:embed/>
                </p:oleObj>
              </mc:Choice>
              <mc:Fallback>
                <p:oleObj name="Equation" r:id="rId3" imgW="5841720" imgH="1498320" progId="Equation.DSMT4">
                  <p:embed/>
                  <p:pic>
                    <p:nvPicPr>
                      <p:cNvPr id="6" name="物件 5">
                        <a:extLst>
                          <a:ext uri="{FF2B5EF4-FFF2-40B4-BE49-F238E27FC236}">
                            <a16:creationId xmlns:a16="http://schemas.microsoft.com/office/drawing/2014/main" id="{E95F3A83-7F39-4139-9B14-10D2CEFC59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3009" y="1296322"/>
                        <a:ext cx="9947381" cy="25517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5536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9308232" cy="633276"/>
          </a:xfrm>
        </p:spPr>
        <p:txBody>
          <a:bodyPr/>
          <a:lstStyle/>
          <a:p>
            <a:r>
              <a:rPr lang="en-US" altLang="zh-TW"/>
              <a:t>Summary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2024/3/20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內容版面配置區 5">
            <a:extLst>
              <a:ext uri="{FF2B5EF4-FFF2-40B4-BE49-F238E27FC236}">
                <a16:creationId xmlns:a16="http://schemas.microsoft.com/office/drawing/2014/main" id="{11C72F39-2FCC-407B-9B9D-BF1E03F82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345" y="901088"/>
            <a:ext cx="9744710" cy="5759085"/>
          </a:xfrm>
        </p:spPr>
        <p:txBody>
          <a:bodyPr>
            <a:normAutofit/>
          </a:bodyPr>
          <a:lstStyle/>
          <a:p>
            <a:r>
              <a:rPr lang="en-US" altLang="zh-TW" sz="2400" b="0">
                <a:cs typeface="Times New Roman" panose="02020603050405020304" pitchFamily="18" charset="0"/>
              </a:rPr>
              <a:t>MCLMS of BSI → failure (out of memory)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Mismatch of RIR→ measurement error of distance between mics and loudspeaker</a:t>
            </a:r>
          </a:p>
          <a:p>
            <a:endParaRPr lang="en-US" altLang="zh-TW" sz="2400" b="0">
              <a:cs typeface="Times New Roman" panose="02020603050405020304" pitchFamily="18" charset="0"/>
            </a:endParaRPr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085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AE04A67-813B-48FA-AAC2-68BCCCBD2F5A}">
  <we:reference id="wa104381909" version="3.4.0.0" store="en-US" storeType="OMEX"/>
  <we:alternateReferences>
    <we:reference id="wa104381909" version="3.4.0.0" store="en-US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i&gt;x&lt;/mi&gt;&lt;mi&gt;a&lt;/mi&gt;&lt;mi&gt;x&lt;/mi&gt;&lt;mi&gt;a&lt;/mi&gt;&lt;mi&gt;x&lt;/mi&gt;&lt;mi&gt;a&lt;/mi&gt;&lt;/mstyle&gt;&lt;/math&gt;\&quot;,\&quot;base64Image\&quot;:\&quot;iVBORw0KGgoAAAANSUhEUgAAASMAAAAtCAYAAADlXQ3pAAAACXBIWXMAAA7EAAAOxAGVKw4bAAAABGJhU0UAAAAs8vz+fQAABy1JREFUeNrtnX9En1scx49kZjIyM5NErpmZiVyZSUYyc81EZq5kxpVMJmOupD9mZJJcE5NJJpEkMxkzk8lcrnwlSUyS65qYKzNJfO/5uOex09fznM853+ec5/nj+37zsXz3POdzzus8zu8fQqRXlbQ2acPS5qXtSvsu7VDaO2kNKcOnsGelfVVhfpE2Ju2MyEZN0h5Lm5O2qaWN/l2TNiGtJea9S9J6pD2X9kraa2k76r0b4A7u4O5H1dI6FbRv0ooG25ZWU4aPc9KWDOGuSzsZKH2U8YPSPjNp040yr1YLY9HwbAO4gzu4p1OrtJeqtCs62KCjn2ZVI3DhPgyQKSMx6TtSteAdaXWqdiTVS3skbU89t6I+XGFgVAB3cAf38tWVUGoeWGbOjoOvq9L+tQx3xmMae1XTuNTHpMoQk+pVc72omu/Nhjg/A3dwB/fy1aP6jdQUe6D6jFFpSU3SJxYgWyz8XEwAFDJzzkt7HxP2rqoZXfr6RRX/fkOcO8Ad3ME9XXOumnlmjgE5zLx/VtUoLs3hvpTp6khoHn9U8XFVQb2/lxDfQ+2jBndwB/eAo/AmkO+YGYoPJc82qN9bVL+9NLzVlAN6/YZ4lhvuS4bBG3AHd3DPRluGiB0YSslRi6YoNWnH1cDa72XOWMT50205ZYY/zngAEtzBvRK5W+k5E7mmmHduaP//Osc40pqK2pRhDzPpvwLu4A7u2aiTidzdmH5z1IddT1n6p6khaDaj0UP4E4a074E7uIN7djrNZM5UyfNv1O+0kOxC4Lg9NMTrticf0wYfs+AO7uCerTYNEVzVnuvRfr8fOE43HT6YNDKtQu0Gd3AH92z1yhBBWtlJU6a01iFaX7EUOD4/SdtPiM8/HvrNurYNaa8Dd3AH92zVzTRd27Xm6n7gSNNsRiGj0rtafXxxfrbAHdzBPXtdFvz6i+jvB4HjMmKIxyfPvtoMvl6AO7iDez6y2Vi4GjgO3KK0Fs/+TEviO8Ed3ME9Hy1aZE5T4DiYmqshVoYuGPzVgju4g3s+GmIyZjKw/z7Gf3OAvnrSju4CuIM7uOenmwycWwF9nxL/zxok+f4QwGeHwd84uIM7uOenEyJ5pJ3st4C+Hwl+dsO3JnP6EMEd3CuZu5c+7HQgnzTdaDoxbyuQz6TDsY7Uhwru4A7uOcpUeq4F8nmfqSUeBfB51+BvBdzBHdzz1x0G1OkAPleEeTXsuQA+l0WGR26CO7iDu7t6Mx7Uu8D4ex8gjdzajl/AHdzBPV/Rgd37TMTHPPvkzlbpC5BOm31J4A7u4J6jVgS/CMx3//Ivxl99xjXTCriDO7jnq6GS0jKLkpQ7V+ZzgHRyB7KPgju4g3t++lnLEGq2cjuafV17y5249yrjvnPW6y3AHdwriTsrWgmqH1BOU4C0bPxQlH+di624e6x8H2a1yvg7UjzAHdzBPQfp15boe3HeGhLx1pPvhYxqJFK0W5kWmyUt/loDd3AH93x0W4sYHTR+MqFP7XKdi4sKTOb42kWsn6Jn2pz4AtzBHdyzFy2sim6UjDto/DoD7pqHOHxjfPj4AE5oHwEt7+8y+OsCd3AH9+yln2QXd6xlNdOPHvAQhwMmc3xoSvzY71OjaoNyz/+tAXdwB3e/0q9DmTE8Z1pCPu/QZBwW8TdgFgNnzoDWzI4upltL8PWFCYsGF/8W6a6qAXdwryTurC5rJfQWU/o9NYD77thkjLvziTv280yKdOp7jqKjIE4ZfM0ZwurU0twM7uAO7ulFpfVGTOmZJO7wKe79CaY22hVh9szc0prcEyW/u+6UvqGF1Qnu4A7ufqTfJNlr8bzpWhOyfsO70ZEFlAFJO5+5qc4/ykjjPXF802GVZc13MyasNq02GwJ3cAd3s2pVaXaReW7QsolWqo/CfV9Ls5ao65ZxijOafbA9ToE+pHFx/FaH0w4fQ2nzvVX8mB6dBndwr3DurPrE8RmADRF/VOaA9sy2cDujZVS4XaVCA3jR2b5PmbBtlqsvC35Un6Zd17V36Oris47N5KqSPvN3rbapBndwr2DurK4ZHG2qPiH1GWe13/fVgJ6L2hl4O9IuaYmKjtO0PVB81SKD6IOii/QatPfo7+6YmqyQkDFCmKdWp9Wg41RJbVMD7uBewdytNGWRKJt+IicqQb86+tl2mBloLyMdpoOpTKtYXcLaSMhkcAf3SuJupRlHZ7+mGAgcc/BDNUWjY/iTHjJmxMLPgWVYa4aMAXdwryTuVhqwdHSoRvrTqE7wS9mLqu98pYzwqY+6VGamUN/5qqWfPy377LXgDu7gbi9aQ/HJon/bKvzoLuOL+rLnU/oYEuYl+aWZck+47ecx3TNOU7pPLMIDd3CvJO5OJSzVGCtqNPxADdq9UxHxfRcSzSQsKh+Rr3nh94Ammtp8rNIQ+aG00dL0BZWBaVaF0taALS3cdTWD0gju4A7u7voPrpnWDAKWAnkAAACcdEVYdE1hdGhNTAA8bWF0aCB4bWxucz0iaHR0cDovL3d3dy53My5vcmcvMTk5OC9NYXRoL01hdGhNTCI+PG1zdHlsZSBtYXRoc2l6ZT0iMTZweCI+PG1pPng8L21pPjxtaT5hPC9taT48bWk+eDwvbWk+PG1pPmE8L21pPjxtaT54PC9taT48bWk+YTwvbWk+PC9tc3R5bGU+PC9tYXRoPipV1ZsAAAAASUVORK5CYII=\&quot;,\&quot;slideId\&quot;:568,\&quot;accessibleText\&quot;:\&quot;x a x a x a\&quot;,\&quot;imageHeight\&quot;:4.864864864864865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247314</TotalTime>
  <Words>322</Words>
  <Application>Microsoft Office PowerPoint</Application>
  <PresentationFormat>自訂</PresentationFormat>
  <Paragraphs>68</Paragraphs>
  <Slides>10</Slides>
  <Notes>1</Notes>
  <HiddenSlides>0</HiddenSlides>
  <MMClips>0</MMClips>
  <ScaleCrop>false</ScaleCrop>
  <HeadingPairs>
    <vt:vector size="8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6" baseType="lpstr">
      <vt:lpstr>Arial</vt:lpstr>
      <vt:lpstr>Calibri</vt:lpstr>
      <vt:lpstr>Times New Roman</vt:lpstr>
      <vt:lpstr>Wingdings</vt:lpstr>
      <vt:lpstr>Office 佈景主題</vt:lpstr>
      <vt:lpstr>Equation</vt:lpstr>
      <vt:lpstr>Blind estimation of acoustic transfer functions (ATFs) and dereverberation based on convolutive transfer functions (CTFs)   Date：2024. 03. 20</vt:lpstr>
      <vt:lpstr>Outline</vt:lpstr>
      <vt:lpstr>Experiment setting</vt:lpstr>
      <vt:lpstr>Experiment results (Kalman stationary, first mic)</vt:lpstr>
      <vt:lpstr>Experiment results (Kalman stationary, second mic)</vt:lpstr>
      <vt:lpstr>Experiment results (Kalman nonstationary, first mic)</vt:lpstr>
      <vt:lpstr>Experiment results (Kalman nonstationary, second mic)</vt:lpstr>
      <vt:lpstr>Experiment results</vt:lpstr>
      <vt:lpstr>Summary</vt:lpstr>
      <vt:lpstr>PowerPoint 簡報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Jack Lee</dc:creator>
  <cp:lastModifiedBy>安志 袁</cp:lastModifiedBy>
  <cp:revision>2757</cp:revision>
  <dcterms:created xsi:type="dcterms:W3CDTF">2012-11-25T05:37:01Z</dcterms:created>
  <dcterms:modified xsi:type="dcterms:W3CDTF">2024-03-20T09:55:03Z</dcterms:modified>
</cp:coreProperties>
</file>